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8" r:id="rId3"/>
    <p:sldId id="261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2" r:id="rId15"/>
    <p:sldId id="273" r:id="rId16"/>
    <p:sldId id="274" r:id="rId17"/>
    <p:sldId id="279" r:id="rId18"/>
    <p:sldId id="275" r:id="rId19"/>
    <p:sldId id="276" r:id="rId20"/>
    <p:sldId id="277" r:id="rId21"/>
    <p:sldId id="278" r:id="rId22"/>
    <p:sldId id="281" r:id="rId23"/>
    <p:sldId id="280" r:id="rId2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63" autoAdjust="0"/>
    <p:restoredTop sz="94727" autoAdjust="0"/>
  </p:normalViewPr>
  <p:slideViewPr>
    <p:cSldViewPr>
      <p:cViewPr varScale="1">
        <p:scale>
          <a:sx n="65" d="100"/>
          <a:sy n="65" d="100"/>
        </p:scale>
        <p:origin x="-120" y="-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654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2/5/2011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2/5/2011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2/5/2011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2/5/2011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2/5/2011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2/5/2011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2/5/2011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2/5/2011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2/5/2011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2/5/2011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2/5/2011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2/5/2011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2000" y="1219200"/>
            <a:ext cx="7772400" cy="1470025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C00000"/>
                </a:solidFill>
              </a:rPr>
              <a:t>THE FUTURE TENSES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00400"/>
            <a:ext cx="6400800" cy="1752600"/>
          </a:xfrm>
        </p:spPr>
        <p:txBody>
          <a:bodyPr>
            <a:noAutofit/>
          </a:bodyPr>
          <a:lstStyle/>
          <a:p>
            <a:r>
              <a:rPr lang="en-US" sz="3600" b="1" i="1" dirty="0" smtClean="0">
                <a:solidFill>
                  <a:srgbClr val="002060"/>
                </a:solidFill>
              </a:rPr>
              <a:t>And Other Ways Of Expressing Future Actions</a:t>
            </a:r>
            <a:endParaRPr lang="ru-RU" sz="3600" b="1" i="1" dirty="0">
              <a:solidFill>
                <a:srgbClr val="002060"/>
              </a:solidFill>
            </a:endParaRPr>
          </a:p>
        </p:txBody>
      </p:sp>
      <p:pic>
        <p:nvPicPr>
          <p:cNvPr id="7" name="Рисунок 6" descr="welcome-1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6400" y="4724400"/>
            <a:ext cx="5638800" cy="101438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81001"/>
            <a:ext cx="7772400" cy="1219200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FUTURE SIMPLE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" y="1524000"/>
            <a:ext cx="8763000" cy="48006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Will/</a:t>
            </a:r>
            <a:r>
              <a:rPr lang="en-US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Won’t+V</a:t>
            </a: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</a:t>
            </a: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форма глагола)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I will play… / I’ll play…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He will not read…/He won’t read…</a:t>
            </a:r>
            <a:endParaRPr lang="en-US" sz="2800" dirty="0" smtClean="0">
              <a:solidFill>
                <a:srgbClr val="002060"/>
              </a:solidFill>
            </a:endParaRPr>
          </a:p>
          <a:p>
            <a:r>
              <a:rPr lang="en-US" dirty="0" smtClean="0">
                <a:solidFill>
                  <a:srgbClr val="002060"/>
                </a:solidFill>
              </a:rPr>
              <a:t>Will they watch?- Yes, they will/No, they won’t.</a:t>
            </a:r>
          </a:p>
          <a:p>
            <a:endParaRPr lang="en-US" dirty="0" smtClean="0">
              <a:solidFill>
                <a:srgbClr val="002060"/>
              </a:solidFill>
            </a:endParaRPr>
          </a:p>
          <a:p>
            <a:pPr algn="r"/>
            <a:r>
              <a:rPr lang="en-US" sz="2400" b="1" i="1" dirty="0" smtClean="0">
                <a:solidFill>
                  <a:schemeClr val="tx1"/>
                </a:solidFill>
              </a:rPr>
              <a:t>Tomorrow, the day after tomorrow, </a:t>
            </a:r>
          </a:p>
          <a:p>
            <a:pPr algn="r"/>
            <a:r>
              <a:rPr lang="en-US" sz="2400" b="1" i="1" dirty="0" smtClean="0">
                <a:solidFill>
                  <a:schemeClr val="tx1"/>
                </a:solidFill>
              </a:rPr>
              <a:t>next week/ month / year, tonight, </a:t>
            </a:r>
          </a:p>
          <a:p>
            <a:pPr algn="r"/>
            <a:r>
              <a:rPr lang="en-US" sz="2400" b="1" i="1" dirty="0" smtClean="0">
                <a:solidFill>
                  <a:schemeClr val="tx1"/>
                </a:solidFill>
              </a:rPr>
              <a:t>soon, in a day, in 2 months.</a:t>
            </a:r>
          </a:p>
          <a:p>
            <a:endParaRPr lang="en-US" dirty="0" smtClean="0">
              <a:solidFill>
                <a:srgbClr val="002060"/>
              </a:solidFill>
            </a:endParaRPr>
          </a:p>
          <a:p>
            <a:pPr algn="l"/>
            <a:endParaRPr lang="en-US" dirty="0" smtClean="0">
              <a:solidFill>
                <a:srgbClr val="002060"/>
              </a:solidFill>
            </a:endParaRPr>
          </a:p>
          <a:p>
            <a:pPr algn="l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human209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1" y="3886200"/>
            <a:ext cx="2286000" cy="28194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304801"/>
            <a:ext cx="7772400" cy="914400"/>
          </a:xfrm>
        </p:spPr>
        <p:txBody>
          <a:bodyPr/>
          <a:lstStyle/>
          <a:p>
            <a:r>
              <a:rPr lang="en-US" b="1" u="sng" dirty="0" smtClean="0">
                <a:solidFill>
                  <a:srgbClr val="0070C0"/>
                </a:solidFill>
              </a:rPr>
              <a:t>USE:</a:t>
            </a:r>
            <a:endParaRPr lang="ru-RU" b="1" u="sng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Прогнозы на будущее, основанные на размышлениях, воображении со словами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</a:rPr>
              <a:t>think,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</a:rPr>
              <a:t>believe, expect, imagine, I’m sure, I hope, I’m afraid, probably, perhaps, maybe.</a:t>
            </a:r>
          </a:p>
          <a:p>
            <a:pPr algn="l"/>
            <a:r>
              <a:rPr lang="en-US" sz="2400" i="1" dirty="0" smtClean="0">
                <a:solidFill>
                  <a:schemeClr val="tx1"/>
                </a:solidFill>
              </a:rPr>
              <a:t>Maybe, </a:t>
            </a:r>
            <a:r>
              <a:rPr lang="en-US" sz="2400" i="1" u="sng" dirty="0" smtClean="0">
                <a:solidFill>
                  <a:schemeClr val="tx1"/>
                </a:solidFill>
              </a:rPr>
              <a:t>we’ll visit </a:t>
            </a:r>
            <a:r>
              <a:rPr lang="en-US" sz="2400" i="1" dirty="0" smtClean="0">
                <a:solidFill>
                  <a:schemeClr val="tx1"/>
                </a:solidFill>
              </a:rPr>
              <a:t>Grandma tomorrow.</a:t>
            </a:r>
          </a:p>
          <a:p>
            <a:pPr algn="l"/>
            <a:r>
              <a:rPr lang="en-US" sz="2400" i="1" dirty="0" smtClean="0">
                <a:solidFill>
                  <a:schemeClr val="tx1"/>
                </a:solidFill>
              </a:rPr>
              <a:t>I think the weather </a:t>
            </a:r>
            <a:r>
              <a:rPr lang="en-US" sz="2400" i="1" u="sng" dirty="0" smtClean="0">
                <a:solidFill>
                  <a:schemeClr val="tx1"/>
                </a:solidFill>
              </a:rPr>
              <a:t>will be </a:t>
            </a:r>
            <a:r>
              <a:rPr lang="en-US" sz="2400" i="1" dirty="0" smtClean="0">
                <a:solidFill>
                  <a:schemeClr val="tx1"/>
                </a:solidFill>
              </a:rPr>
              <a:t>fine.</a:t>
            </a:r>
          </a:p>
          <a:p>
            <a:pPr algn="l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</a:rPr>
              <a:t>O</a:t>
            </a:r>
            <a:r>
              <a:rPr lang="ru-RU" sz="2400" b="1" dirty="0" err="1" smtClean="0">
                <a:solidFill>
                  <a:srgbClr val="002060"/>
                </a:solidFill>
              </a:rPr>
              <a:t>бещания</a:t>
            </a:r>
            <a:r>
              <a:rPr lang="ru-RU" sz="2400" b="1" dirty="0" smtClean="0">
                <a:solidFill>
                  <a:srgbClr val="002060"/>
                </a:solidFill>
              </a:rPr>
              <a:t>, угрозы</a:t>
            </a:r>
          </a:p>
          <a:p>
            <a:pPr algn="l"/>
            <a:r>
              <a:rPr lang="en-US" sz="2400" b="1" dirty="0" smtClean="0">
                <a:solidFill>
                  <a:schemeClr val="tx1"/>
                </a:solidFill>
              </a:rPr>
              <a:t>-</a:t>
            </a:r>
            <a:r>
              <a:rPr lang="en-US" sz="2400" i="1" dirty="0" smtClean="0">
                <a:solidFill>
                  <a:schemeClr val="tx1"/>
                </a:solidFill>
              </a:rPr>
              <a:t>If you don’t come on time, </a:t>
            </a:r>
            <a:r>
              <a:rPr lang="en-US" sz="2400" i="1" u="sng" dirty="0" smtClean="0">
                <a:solidFill>
                  <a:schemeClr val="tx1"/>
                </a:solidFill>
              </a:rPr>
              <a:t>I’ll go </a:t>
            </a:r>
            <a:r>
              <a:rPr lang="en-US" sz="2400" i="1" dirty="0" smtClean="0">
                <a:solidFill>
                  <a:schemeClr val="tx1"/>
                </a:solidFill>
              </a:rPr>
              <a:t>without you.</a:t>
            </a:r>
          </a:p>
          <a:p>
            <a:pPr algn="l"/>
            <a:r>
              <a:rPr lang="en-US" sz="2400" i="1" dirty="0" smtClean="0">
                <a:solidFill>
                  <a:schemeClr val="tx1"/>
                </a:solidFill>
              </a:rPr>
              <a:t>-</a:t>
            </a:r>
            <a:r>
              <a:rPr lang="en-US" sz="2400" i="1" u="sng" dirty="0" smtClean="0">
                <a:solidFill>
                  <a:schemeClr val="tx1"/>
                </a:solidFill>
              </a:rPr>
              <a:t>I’ll be </a:t>
            </a:r>
            <a:r>
              <a:rPr lang="en-US" sz="2400" i="1" dirty="0" smtClean="0">
                <a:solidFill>
                  <a:schemeClr val="tx1"/>
                </a:solidFill>
              </a:rPr>
              <a:t>there at 5 sharp, I promise.</a:t>
            </a:r>
          </a:p>
          <a:p>
            <a:pPr algn="l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Моментальные решения</a:t>
            </a:r>
          </a:p>
          <a:p>
            <a:pPr algn="l"/>
            <a:r>
              <a:rPr lang="en-US" sz="2400" b="1" dirty="0" smtClean="0">
                <a:solidFill>
                  <a:schemeClr val="tx1"/>
                </a:solidFill>
              </a:rPr>
              <a:t>-</a:t>
            </a:r>
            <a:r>
              <a:rPr lang="en-US" sz="2400" dirty="0" smtClean="0">
                <a:solidFill>
                  <a:schemeClr val="tx1"/>
                </a:solidFill>
              </a:rPr>
              <a:t>I’m hungry. </a:t>
            </a:r>
          </a:p>
          <a:p>
            <a:pPr algn="l"/>
            <a:r>
              <a:rPr lang="en-US" sz="2400" dirty="0" smtClean="0">
                <a:solidFill>
                  <a:schemeClr val="tx1"/>
                </a:solidFill>
              </a:rPr>
              <a:t>–</a:t>
            </a:r>
            <a:r>
              <a:rPr lang="en-US" sz="2400" u="sng" dirty="0" smtClean="0">
                <a:solidFill>
                  <a:schemeClr val="tx1"/>
                </a:solidFill>
              </a:rPr>
              <a:t>I’ll make </a:t>
            </a:r>
            <a:r>
              <a:rPr lang="en-US" sz="2400" dirty="0" smtClean="0">
                <a:solidFill>
                  <a:schemeClr val="tx1"/>
                </a:solidFill>
              </a:rPr>
              <a:t>you a sandwich.</a:t>
            </a:r>
          </a:p>
          <a:p>
            <a:pPr algn="l">
              <a:buFont typeface="Arial" pitchFamily="34" charset="0"/>
              <a:buChar char="•"/>
            </a:pP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9" name="Рисунок 8" descr="sw12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8520" y="243840"/>
            <a:ext cx="900854" cy="1066800"/>
          </a:xfrm>
          <a:prstGeom prst="rect">
            <a:avLst/>
          </a:prstGeom>
        </p:spPr>
      </p:pic>
      <p:pic>
        <p:nvPicPr>
          <p:cNvPr id="10" name="Рисунок 9" descr="Penc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479679">
            <a:off x="4579536" y="4617171"/>
            <a:ext cx="1527325" cy="198353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53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DD3F4"/>
                                      </p:to>
                                    </p:animClr>
                                    <p:animClr clrSpc="rgb">
                                      <p:cBhvr>
                                        <p:cTn id="5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D3F4"/>
                                      </p:to>
                                    </p:animClr>
                                    <p:set>
                                      <p:cBhvr>
                                        <p:cTn id="5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81001"/>
            <a:ext cx="8077200" cy="1219200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FUTURE CONTINUOUS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1447800"/>
            <a:ext cx="7543800" cy="4724400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Will+Ving</a:t>
            </a:r>
            <a:endParaRPr lang="en-US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dirty="0" smtClean="0">
                <a:solidFill>
                  <a:srgbClr val="002060"/>
                </a:solidFill>
              </a:rPr>
              <a:t>I will be cooking/I’ll be cooking…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He won’t be sleeping…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Will you be drawing…?-Yes, I will./No, I won’t.</a:t>
            </a:r>
          </a:p>
          <a:p>
            <a:pPr algn="r"/>
            <a:r>
              <a:rPr lang="en-US" sz="2800" b="1" dirty="0" smtClean="0"/>
              <a:t>                            </a:t>
            </a:r>
            <a:r>
              <a:rPr lang="en-US" sz="2400" b="1" i="1" dirty="0" smtClean="0">
                <a:solidFill>
                  <a:schemeClr val="tx1"/>
                </a:solidFill>
              </a:rPr>
              <a:t>This time tomorrow, </a:t>
            </a:r>
          </a:p>
          <a:p>
            <a:pPr algn="r"/>
            <a:r>
              <a:rPr lang="en-US" sz="2400" b="1" i="1" dirty="0" smtClean="0">
                <a:solidFill>
                  <a:schemeClr val="tx1"/>
                </a:solidFill>
              </a:rPr>
              <a:t>next Sunday at 10 am, </a:t>
            </a:r>
          </a:p>
          <a:p>
            <a:pPr algn="r"/>
            <a:r>
              <a:rPr lang="en-US" sz="2400" b="1" i="1" dirty="0" smtClean="0">
                <a:solidFill>
                  <a:schemeClr val="tx1"/>
                </a:solidFill>
              </a:rPr>
              <a:t>      tomorrow from 4 till 6 pm</a:t>
            </a:r>
            <a:endParaRPr lang="en-US" sz="2400" i="1" dirty="0" smtClean="0">
              <a:solidFill>
                <a:schemeClr val="tx1"/>
              </a:solidFill>
            </a:endParaRPr>
          </a:p>
          <a:p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MY SCHOOL TEACHER ANIMATED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2400"/>
            <a:ext cx="2362200" cy="268836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2000" y="304801"/>
            <a:ext cx="7772400" cy="1066799"/>
          </a:xfrm>
        </p:spPr>
        <p:txBody>
          <a:bodyPr/>
          <a:lstStyle/>
          <a:p>
            <a:r>
              <a:rPr lang="en-US" b="1" u="sng" dirty="0" smtClean="0">
                <a:solidFill>
                  <a:srgbClr val="0070C0"/>
                </a:solidFill>
              </a:rPr>
              <a:t>USE:</a:t>
            </a:r>
            <a:endParaRPr lang="ru-RU" b="1" u="sng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143000"/>
            <a:ext cx="8077200" cy="51816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Действия, которые буду</a:t>
            </a:r>
            <a:r>
              <a:rPr lang="ru-RU" sz="2400" b="1" dirty="0">
                <a:solidFill>
                  <a:srgbClr val="002060"/>
                </a:solidFill>
              </a:rPr>
              <a:t>т</a:t>
            </a:r>
            <a:r>
              <a:rPr lang="ru-RU" sz="2400" b="1" dirty="0" smtClean="0">
                <a:solidFill>
                  <a:srgbClr val="002060"/>
                </a:solidFill>
              </a:rPr>
              <a:t> происходить в определенное время в будущем.</a:t>
            </a:r>
          </a:p>
          <a:p>
            <a:pPr algn="l"/>
            <a:r>
              <a:rPr lang="en-US" sz="2400" i="1" dirty="0" smtClean="0">
                <a:solidFill>
                  <a:schemeClr val="tx1"/>
                </a:solidFill>
              </a:rPr>
              <a:t>Tom </a:t>
            </a:r>
            <a:r>
              <a:rPr lang="en-US" sz="2400" i="1" u="sng" dirty="0" smtClean="0">
                <a:solidFill>
                  <a:schemeClr val="tx1"/>
                </a:solidFill>
              </a:rPr>
              <a:t>will be writing </a:t>
            </a:r>
            <a:r>
              <a:rPr lang="en-US" sz="2400" i="1" dirty="0" smtClean="0">
                <a:solidFill>
                  <a:schemeClr val="tx1"/>
                </a:solidFill>
              </a:rPr>
              <a:t>a test at 3pm tomorrow.</a:t>
            </a:r>
          </a:p>
          <a:p>
            <a:pPr algn="l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Действия, которые точно произойдут в результате договоренности.</a:t>
            </a:r>
          </a:p>
          <a:p>
            <a:pPr algn="l"/>
            <a:r>
              <a:rPr lang="en-US" sz="2400" i="1" dirty="0" smtClean="0">
                <a:solidFill>
                  <a:schemeClr val="tx1"/>
                </a:solidFill>
              </a:rPr>
              <a:t>Next Sunday at 11am </a:t>
            </a:r>
            <a:r>
              <a:rPr lang="en-US" sz="2400" i="1" u="sng" dirty="0" smtClean="0">
                <a:solidFill>
                  <a:schemeClr val="tx1"/>
                </a:solidFill>
              </a:rPr>
              <a:t>they’ll be driving </a:t>
            </a:r>
            <a:r>
              <a:rPr lang="en-US" sz="2400" i="1" dirty="0" smtClean="0">
                <a:solidFill>
                  <a:schemeClr val="tx1"/>
                </a:solidFill>
              </a:rPr>
              <a:t>to Moscow.</a:t>
            </a:r>
          </a:p>
          <a:p>
            <a:pPr algn="l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Вежливые вопросы о планах на ближайшее будущее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  <a:endParaRPr lang="ru-RU" sz="2400" b="1" dirty="0" smtClean="0">
              <a:solidFill>
                <a:srgbClr val="002060"/>
              </a:solidFill>
            </a:endParaRPr>
          </a:p>
          <a:p>
            <a:pPr algn="l"/>
            <a:r>
              <a:rPr lang="ru-RU" sz="2400" i="1" dirty="0" smtClean="0">
                <a:solidFill>
                  <a:schemeClr val="tx1"/>
                </a:solidFill>
              </a:rPr>
              <a:t>-</a:t>
            </a:r>
            <a:r>
              <a:rPr lang="en-US" sz="2400" i="1" dirty="0" smtClean="0">
                <a:solidFill>
                  <a:schemeClr val="tx1"/>
                </a:solidFill>
              </a:rPr>
              <a:t>What </a:t>
            </a:r>
            <a:r>
              <a:rPr lang="en-US" sz="2400" i="1" u="sng" dirty="0" smtClean="0">
                <a:solidFill>
                  <a:schemeClr val="tx1"/>
                </a:solidFill>
              </a:rPr>
              <a:t>will you be doing </a:t>
            </a:r>
            <a:r>
              <a:rPr lang="en-US" sz="2400" i="1" dirty="0" smtClean="0">
                <a:solidFill>
                  <a:schemeClr val="tx1"/>
                </a:solidFill>
              </a:rPr>
              <a:t>tomorrow at about 7pm?</a:t>
            </a:r>
            <a:r>
              <a:rPr lang="ru-RU" sz="2400" i="1" dirty="0" smtClean="0">
                <a:solidFill>
                  <a:schemeClr val="tx1"/>
                </a:solidFill>
              </a:rPr>
              <a:t> </a:t>
            </a:r>
          </a:p>
          <a:p>
            <a:pPr algn="l">
              <a:buFontTx/>
              <a:buChar char="-"/>
            </a:pPr>
            <a:r>
              <a:rPr lang="en-US" sz="2400" i="1" u="sng" dirty="0" smtClean="0">
                <a:solidFill>
                  <a:schemeClr val="tx1"/>
                </a:solidFill>
              </a:rPr>
              <a:t>I’ll be watching </a:t>
            </a:r>
            <a:r>
              <a:rPr lang="en-US" sz="2400" i="1" dirty="0" smtClean="0">
                <a:solidFill>
                  <a:schemeClr val="tx1"/>
                </a:solidFill>
              </a:rPr>
              <a:t>a DVD with my friend. Will you join us?</a:t>
            </a:r>
          </a:p>
          <a:p>
            <a:pPr algn="l">
              <a:buFontTx/>
              <a:buChar char="-"/>
            </a:pPr>
            <a:r>
              <a:rPr lang="en-US" sz="2400" i="1" dirty="0" smtClean="0">
                <a:solidFill>
                  <a:schemeClr val="tx1"/>
                </a:solidFill>
              </a:rPr>
              <a:t>I’d love to. </a:t>
            </a:r>
            <a:endParaRPr lang="ru-RU" sz="2400" i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4448d2259f46d416a853e26e7dcd31e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34325" y="96583"/>
            <a:ext cx="914400" cy="2004164"/>
          </a:xfrm>
          <a:prstGeom prst="rect">
            <a:avLst/>
          </a:prstGeom>
        </p:spPr>
      </p:pic>
      <p:pic>
        <p:nvPicPr>
          <p:cNvPr id="8" name="Рисунок 7" descr="liza4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38400" y="5410200"/>
            <a:ext cx="533400" cy="63099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2000" y="228601"/>
            <a:ext cx="7772400" cy="914399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FUTURE PERFECT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066800"/>
            <a:ext cx="7848600" cy="5410200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Will+have+Ved</a:t>
            </a: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/V3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He will have done/He’ll have done…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They won’t have finished…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Will you have written…? –Yes, I will./No, I won’t.</a:t>
            </a:r>
          </a:p>
          <a:p>
            <a:pPr algn="r"/>
            <a:endParaRPr lang="en-US" dirty="0">
              <a:solidFill>
                <a:srgbClr val="002060"/>
              </a:solidFill>
            </a:endParaRPr>
          </a:p>
          <a:p>
            <a:pPr algn="r"/>
            <a:r>
              <a:rPr lang="en-US" sz="2400" b="1" i="1" dirty="0" smtClean="0">
                <a:solidFill>
                  <a:schemeClr val="tx1"/>
                </a:solidFill>
              </a:rPr>
              <a:t>Before, by, by then, </a:t>
            </a:r>
          </a:p>
          <a:p>
            <a:pPr algn="r"/>
            <a:r>
              <a:rPr lang="en-US" sz="2400" b="1" i="1" dirty="0" smtClean="0">
                <a:solidFill>
                  <a:schemeClr val="tx1"/>
                </a:solidFill>
              </a:rPr>
              <a:t>by the time, </a:t>
            </a:r>
          </a:p>
          <a:p>
            <a:pPr algn="r"/>
            <a:r>
              <a:rPr lang="en-US" sz="2400" b="1" i="1" dirty="0" smtClean="0">
                <a:solidFill>
                  <a:schemeClr val="tx1"/>
                </a:solidFill>
              </a:rPr>
              <a:t>until/till</a:t>
            </a:r>
            <a:endParaRPr lang="ru-RU" sz="2400" b="1" i="1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i217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" y="3581400"/>
            <a:ext cx="2362200" cy="284729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28601"/>
            <a:ext cx="8305800" cy="761999"/>
          </a:xfrm>
        </p:spPr>
        <p:txBody>
          <a:bodyPr>
            <a:normAutofit fontScale="90000"/>
          </a:bodyPr>
          <a:lstStyle/>
          <a:p>
            <a:r>
              <a:rPr lang="en-US" b="1" u="sng" dirty="0" smtClean="0">
                <a:solidFill>
                  <a:srgbClr val="0070C0"/>
                </a:solidFill>
              </a:rPr>
              <a:t>USE:</a:t>
            </a:r>
            <a:endParaRPr lang="ru-RU" b="1" u="sng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914400"/>
            <a:ext cx="8305800" cy="54864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Действие, которое закончится к определенному моменту в будущем.</a:t>
            </a:r>
          </a:p>
          <a:p>
            <a:pPr algn="l"/>
            <a:r>
              <a:rPr lang="ru-RU" sz="2400" i="1" dirty="0" smtClean="0">
                <a:solidFill>
                  <a:schemeClr val="tx1"/>
                </a:solidFill>
              </a:rPr>
              <a:t> </a:t>
            </a:r>
            <a:r>
              <a:rPr lang="en-US" sz="2400" i="1" dirty="0" smtClean="0">
                <a:solidFill>
                  <a:schemeClr val="tx1"/>
                </a:solidFill>
              </a:rPr>
              <a:t>They </a:t>
            </a:r>
            <a:r>
              <a:rPr lang="en-US" sz="2400" i="1" u="sng" dirty="0" smtClean="0">
                <a:solidFill>
                  <a:schemeClr val="tx1"/>
                </a:solidFill>
              </a:rPr>
              <a:t>will have bought </a:t>
            </a:r>
            <a:r>
              <a:rPr lang="en-US" sz="2400" i="1" dirty="0" smtClean="0">
                <a:solidFill>
                  <a:schemeClr val="tx1"/>
                </a:solidFill>
              </a:rPr>
              <a:t>a house by the end of the year.</a:t>
            </a:r>
          </a:p>
          <a:p>
            <a:pPr algn="l"/>
            <a:r>
              <a:rPr lang="ru-RU" sz="2400" i="1" u="sng" dirty="0" smtClean="0">
                <a:solidFill>
                  <a:schemeClr val="tx1"/>
                </a:solidFill>
              </a:rPr>
              <a:t> </a:t>
            </a:r>
            <a:r>
              <a:rPr lang="en-US" sz="2400" i="1" u="sng" dirty="0" smtClean="0">
                <a:solidFill>
                  <a:schemeClr val="tx1"/>
                </a:solidFill>
              </a:rPr>
              <a:t>She’ll have cooked </a:t>
            </a:r>
            <a:r>
              <a:rPr lang="en-US" sz="2400" i="1" dirty="0" smtClean="0">
                <a:solidFill>
                  <a:schemeClr val="tx1"/>
                </a:solidFill>
              </a:rPr>
              <a:t>dinner by 6 pm tomorrow.</a:t>
            </a:r>
          </a:p>
          <a:p>
            <a:pPr algn="l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2060"/>
                </a:solidFill>
              </a:rPr>
              <a:t>После временных выражений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time, until/till, before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мы используем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 Simple</a:t>
            </a:r>
            <a:r>
              <a:rPr lang="ru-RU" sz="2400" b="1" dirty="0" smtClean="0">
                <a:solidFill>
                  <a:srgbClr val="002060"/>
                </a:solidFill>
              </a:rPr>
              <a:t>, т.к. они вводят придаточные предложения.</a:t>
            </a:r>
          </a:p>
          <a:p>
            <a:pPr algn="l"/>
            <a:r>
              <a:rPr lang="ru-RU" sz="2400" i="1" dirty="0">
                <a:solidFill>
                  <a:schemeClr val="tx1"/>
                </a:solidFill>
              </a:rPr>
              <a:t> </a:t>
            </a:r>
            <a:r>
              <a:rPr lang="ru-RU" sz="2400" i="1" dirty="0" smtClean="0">
                <a:solidFill>
                  <a:schemeClr val="tx1"/>
                </a:solidFill>
              </a:rPr>
              <a:t> </a:t>
            </a:r>
            <a:r>
              <a:rPr lang="en-US" sz="2400" i="1" dirty="0" smtClean="0">
                <a:solidFill>
                  <a:schemeClr val="tx1"/>
                </a:solidFill>
              </a:rPr>
              <a:t>By the time you </a:t>
            </a:r>
            <a:r>
              <a:rPr lang="en-US" sz="2400" i="1" u="sng" dirty="0" smtClean="0">
                <a:solidFill>
                  <a:schemeClr val="tx1"/>
                </a:solidFill>
              </a:rPr>
              <a:t>arrive</a:t>
            </a:r>
            <a:r>
              <a:rPr lang="en-US" sz="2400" i="1" dirty="0" smtClean="0">
                <a:solidFill>
                  <a:schemeClr val="tx1"/>
                </a:solidFill>
              </a:rPr>
              <a:t>, </a:t>
            </a:r>
            <a:r>
              <a:rPr lang="en-US" sz="2400" i="1" u="sng" dirty="0" smtClean="0">
                <a:solidFill>
                  <a:schemeClr val="tx1"/>
                </a:solidFill>
              </a:rPr>
              <a:t>I’ll have cleaned </a:t>
            </a:r>
            <a:r>
              <a:rPr lang="en-US" sz="2400" i="1" dirty="0" smtClean="0">
                <a:solidFill>
                  <a:schemeClr val="tx1"/>
                </a:solidFill>
              </a:rPr>
              <a:t>the flat.</a:t>
            </a:r>
          </a:p>
          <a:p>
            <a:pPr algn="l"/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smtClean="0">
                <a:solidFill>
                  <a:schemeClr val="tx1"/>
                </a:solidFill>
              </a:rPr>
              <a:t> </a:t>
            </a:r>
            <a:r>
              <a:rPr lang="en-US" sz="2400" i="1" u="sng" dirty="0" smtClean="0">
                <a:solidFill>
                  <a:schemeClr val="tx1"/>
                </a:solidFill>
              </a:rPr>
              <a:t>He’ll have done </a:t>
            </a:r>
            <a:r>
              <a:rPr lang="en-US" sz="2400" i="1" dirty="0" smtClean="0">
                <a:solidFill>
                  <a:schemeClr val="tx1"/>
                </a:solidFill>
              </a:rPr>
              <a:t>his homework before his parents </a:t>
            </a:r>
            <a:r>
              <a:rPr lang="en-US" sz="2400" i="1" u="sng" dirty="0" smtClean="0">
                <a:solidFill>
                  <a:schemeClr val="tx1"/>
                </a:solidFill>
              </a:rPr>
              <a:t>come</a:t>
            </a:r>
            <a:r>
              <a:rPr lang="en-US" sz="2400" i="1" dirty="0" smtClean="0">
                <a:solidFill>
                  <a:schemeClr val="tx1"/>
                </a:solidFill>
              </a:rPr>
              <a:t> home.</a:t>
            </a:r>
          </a:p>
          <a:p>
            <a:pPr algn="l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2060"/>
                </a:solidFill>
              </a:rPr>
              <a:t>Как правило,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until/till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используются в отрицательных предложениях.</a:t>
            </a:r>
          </a:p>
          <a:p>
            <a:pPr algn="l"/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en-US" sz="2400" i="1" dirty="0" smtClean="0">
                <a:solidFill>
                  <a:schemeClr val="tx1"/>
                </a:solidFill>
              </a:rPr>
              <a:t>Sam </a:t>
            </a:r>
            <a:r>
              <a:rPr lang="en-US" sz="2400" i="1" u="sng" dirty="0" smtClean="0">
                <a:solidFill>
                  <a:schemeClr val="tx1"/>
                </a:solidFill>
              </a:rPr>
              <a:t>won’t have fixed </a:t>
            </a:r>
            <a:r>
              <a:rPr lang="en-US" sz="2400" i="1" dirty="0" smtClean="0">
                <a:solidFill>
                  <a:schemeClr val="tx1"/>
                </a:solidFill>
              </a:rPr>
              <a:t>the car until/till this evening.</a:t>
            </a:r>
            <a:endParaRPr lang="en-US" sz="2400" b="1" dirty="0" smtClean="0">
              <a:solidFill>
                <a:srgbClr val="002060"/>
              </a:solidFill>
            </a:endParaRPr>
          </a:p>
          <a:p>
            <a:pPr algn="l"/>
            <a:endParaRPr lang="ru-RU" sz="2400" i="1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groupe-crayon15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0" y="3886200"/>
            <a:ext cx="1524000" cy="209256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7772400" cy="838199"/>
          </a:xfrm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</a:rPr>
              <a:t>TO BE GOING TO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143000"/>
            <a:ext cx="8001000" cy="5257800"/>
          </a:xfrm>
        </p:spPr>
        <p:txBody>
          <a:bodyPr>
            <a:normAutofit lnSpcReduction="10000"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be (am/is/are) going to…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I’m going to read…/He’s going to read…/We’re going to read…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I/m not going to do…/She isn’t going to do…/They aren’t going to do…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Are you going to stay…?- Yes, I am./No, I’m not.</a:t>
            </a:r>
          </a:p>
          <a:p>
            <a:endParaRPr lang="en-US" dirty="0" smtClean="0">
              <a:solidFill>
                <a:srgbClr val="002060"/>
              </a:solidFill>
            </a:endParaRPr>
          </a:p>
          <a:p>
            <a:pPr algn="l"/>
            <a:r>
              <a:rPr lang="en-US" sz="2400" b="1" i="1" dirty="0" smtClean="0">
                <a:solidFill>
                  <a:schemeClr val="tx1"/>
                </a:solidFill>
              </a:rPr>
              <a:t>Tomorrow, next Sunday, </a:t>
            </a:r>
          </a:p>
          <a:p>
            <a:pPr algn="l"/>
            <a:r>
              <a:rPr lang="en-US" sz="2400" b="1" i="1" dirty="0" smtClean="0">
                <a:solidFill>
                  <a:schemeClr val="tx1"/>
                </a:solidFill>
              </a:rPr>
              <a:t>soon, in a day, in a week…</a:t>
            </a:r>
            <a:endParaRPr lang="ru-RU" sz="2400" b="1" i="1" dirty="0">
              <a:solidFill>
                <a:schemeClr val="tx1"/>
              </a:solidFill>
            </a:endParaRPr>
          </a:p>
        </p:txBody>
      </p:sp>
      <p:pic>
        <p:nvPicPr>
          <p:cNvPr id="16" name="Рисунок 15" descr="ar1279252192332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00800" y="4191000"/>
            <a:ext cx="2438400" cy="249381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7772400" cy="914399"/>
          </a:xfrm>
        </p:spPr>
        <p:txBody>
          <a:bodyPr/>
          <a:lstStyle/>
          <a:p>
            <a:r>
              <a:rPr lang="en-US" b="1" u="sng" dirty="0" smtClean="0">
                <a:solidFill>
                  <a:srgbClr val="0070C0"/>
                </a:solidFill>
              </a:rPr>
              <a:t>USE:</a:t>
            </a:r>
            <a:endParaRPr lang="ru-RU" b="1" u="sng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1143000"/>
            <a:ext cx="8001000" cy="52578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Планы, намерения.</a:t>
            </a:r>
          </a:p>
          <a:p>
            <a:pPr algn="l"/>
            <a:r>
              <a:rPr lang="en-US" sz="2400" i="1" u="sng" dirty="0" smtClean="0">
                <a:solidFill>
                  <a:schemeClr val="tx1"/>
                </a:solidFill>
              </a:rPr>
              <a:t> I’m going to </a:t>
            </a:r>
            <a:r>
              <a:rPr lang="en-US" sz="2400" i="1" dirty="0" smtClean="0">
                <a:solidFill>
                  <a:schemeClr val="tx1"/>
                </a:solidFill>
              </a:rPr>
              <a:t>travel in summer.</a:t>
            </a:r>
          </a:p>
          <a:p>
            <a:pPr algn="l"/>
            <a:r>
              <a:rPr lang="en-US" sz="2400" i="1" u="sng" dirty="0" smtClean="0">
                <a:solidFill>
                  <a:schemeClr val="tx1"/>
                </a:solidFill>
              </a:rPr>
              <a:t> We’re going to </a:t>
            </a:r>
            <a:r>
              <a:rPr lang="en-US" sz="2400" i="1" dirty="0" smtClean="0">
                <a:solidFill>
                  <a:schemeClr val="tx1"/>
                </a:solidFill>
              </a:rPr>
              <a:t>visit Grandma next weekend.</a:t>
            </a:r>
          </a:p>
          <a:p>
            <a:pPr algn="l">
              <a:buFont typeface="Arial" pitchFamily="34" charset="0"/>
              <a:buChar char="•"/>
            </a:pPr>
            <a:r>
              <a:rPr lang="ru-RU" sz="2400" b="1" i="1" dirty="0" smtClean="0">
                <a:solidFill>
                  <a:srgbClr val="002060"/>
                </a:solidFill>
              </a:rPr>
              <a:t>Прогнозы на будущее, основанные на фактах.</a:t>
            </a:r>
          </a:p>
          <a:p>
            <a:pPr algn="l"/>
            <a:r>
              <a:rPr lang="en-US" sz="2400" i="1" dirty="0" smtClean="0">
                <a:solidFill>
                  <a:schemeClr val="tx1"/>
                </a:solidFill>
              </a:rPr>
              <a:t> The sky is dark, </a:t>
            </a:r>
            <a:r>
              <a:rPr lang="en-US" sz="2400" i="1" u="sng" dirty="0" smtClean="0">
                <a:solidFill>
                  <a:schemeClr val="tx1"/>
                </a:solidFill>
              </a:rPr>
              <a:t>it’s going to </a:t>
            </a:r>
            <a:r>
              <a:rPr lang="en-US" sz="2400" i="1" dirty="0" smtClean="0">
                <a:solidFill>
                  <a:schemeClr val="tx1"/>
                </a:solidFill>
              </a:rPr>
              <a:t>rain.</a:t>
            </a:r>
          </a:p>
          <a:p>
            <a:pPr algn="l"/>
            <a:r>
              <a:rPr lang="en-US" sz="2400" i="1" dirty="0" smtClean="0">
                <a:solidFill>
                  <a:schemeClr val="tx1"/>
                </a:solidFill>
              </a:rPr>
              <a:t> I’m in a traffic jam, </a:t>
            </a:r>
            <a:r>
              <a:rPr lang="en-US" sz="2400" i="1" u="sng" dirty="0" smtClean="0">
                <a:solidFill>
                  <a:schemeClr val="tx1"/>
                </a:solidFill>
              </a:rPr>
              <a:t>I’m going to </a:t>
            </a:r>
            <a:r>
              <a:rPr lang="en-US" sz="2400" i="1" dirty="0" smtClean="0">
                <a:solidFill>
                  <a:schemeClr val="tx1"/>
                </a:solidFill>
              </a:rPr>
              <a:t>be late again!</a:t>
            </a:r>
          </a:p>
          <a:p>
            <a:pPr algn="l">
              <a:buFont typeface="Arial" pitchFamily="34" charset="0"/>
              <a:buChar char="•"/>
            </a:pPr>
            <a:r>
              <a:rPr lang="ru-RU" sz="2400" b="1" i="1" dirty="0" smtClean="0">
                <a:solidFill>
                  <a:srgbClr val="002060"/>
                </a:solidFill>
              </a:rPr>
              <a:t>Действия, в совершении которых мы </a:t>
            </a:r>
            <a:r>
              <a:rPr lang="ru-RU" sz="2400" b="1" i="1" u="sng" dirty="0" smtClean="0">
                <a:solidFill>
                  <a:srgbClr val="002060"/>
                </a:solidFill>
              </a:rPr>
              <a:t>почти </a:t>
            </a:r>
            <a:r>
              <a:rPr lang="ru-RU" sz="2400" b="1" i="1" dirty="0" smtClean="0">
                <a:solidFill>
                  <a:srgbClr val="002060"/>
                </a:solidFill>
              </a:rPr>
              <a:t>уверены.</a:t>
            </a:r>
          </a:p>
          <a:p>
            <a:pPr algn="l"/>
            <a:r>
              <a:rPr lang="en-US" sz="2400" i="1" dirty="0" smtClean="0">
                <a:solidFill>
                  <a:schemeClr val="tx1"/>
                </a:solidFill>
              </a:rPr>
              <a:t>My friends and I </a:t>
            </a:r>
            <a:r>
              <a:rPr lang="en-US" sz="2400" i="1" u="sng" dirty="0" smtClean="0">
                <a:solidFill>
                  <a:schemeClr val="tx1"/>
                </a:solidFill>
              </a:rPr>
              <a:t>are going to </a:t>
            </a:r>
            <a:r>
              <a:rPr lang="en-US" sz="2400" i="1" dirty="0" smtClean="0">
                <a:solidFill>
                  <a:schemeClr val="tx1"/>
                </a:solidFill>
              </a:rPr>
              <a:t>play football after school, if we don’t have too much homework.</a:t>
            </a:r>
          </a:p>
          <a:p>
            <a:pPr algn="l"/>
            <a:r>
              <a:rPr lang="en-US" sz="2400" i="1" dirty="0" smtClean="0">
                <a:solidFill>
                  <a:schemeClr val="tx1"/>
                </a:solidFill>
              </a:rPr>
              <a:t> </a:t>
            </a:r>
            <a:r>
              <a:rPr lang="en-US" sz="2400" i="1" u="sng" dirty="0" smtClean="0">
                <a:solidFill>
                  <a:schemeClr val="tx1"/>
                </a:solidFill>
              </a:rPr>
              <a:t>She’s going to </a:t>
            </a:r>
            <a:r>
              <a:rPr lang="en-US" sz="2400" i="1" dirty="0" smtClean="0">
                <a:solidFill>
                  <a:schemeClr val="tx1"/>
                </a:solidFill>
              </a:rPr>
              <a:t>sell her car soon.</a:t>
            </a:r>
            <a:endParaRPr lang="ru-RU" sz="2400" i="1" dirty="0">
              <a:solidFill>
                <a:schemeClr val="tx1"/>
              </a:solidFill>
            </a:endParaRPr>
          </a:p>
        </p:txBody>
      </p:sp>
      <p:pic>
        <p:nvPicPr>
          <p:cNvPr id="9" name="Рисунок 8" descr="b2cb43b278ac483a33a257c02c1496d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81800" y="5257800"/>
            <a:ext cx="1905000" cy="1362075"/>
          </a:xfrm>
          <a:prstGeom prst="rect">
            <a:avLst/>
          </a:prstGeom>
          <a:scene3d>
            <a:camera prst="orthographicFront">
              <a:rot lat="0" lon="9300000" rev="0"/>
            </a:camera>
            <a:lightRig rig="threePt" dir="t"/>
          </a:scene3d>
        </p:spPr>
      </p:pic>
      <p:pic>
        <p:nvPicPr>
          <p:cNvPr id="11" name="Рисунок 10" descr="3271480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48400" y="0"/>
            <a:ext cx="2371034" cy="2052638"/>
          </a:xfrm>
          <a:prstGeom prst="rect">
            <a:avLst/>
          </a:prstGeom>
          <a:scene3d>
            <a:camera prst="orthographicFront">
              <a:rot lat="0" lon="10799999" rev="0"/>
            </a:camera>
            <a:lightRig rig="threePt" dir="t"/>
          </a:scene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Present Continuous/Present Simple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334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 (am/is/are) + </a:t>
            </a:r>
            <a:r>
              <a:rPr lang="en-US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Ving</a:t>
            </a:r>
            <a:endParaRPr lang="en-US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en-US" dirty="0" smtClean="0">
                <a:solidFill>
                  <a:srgbClr val="002060"/>
                </a:solidFill>
              </a:rPr>
              <a:t>I’m driving/He’s driving…</a:t>
            </a:r>
          </a:p>
          <a:p>
            <a:pPr algn="ctr">
              <a:buNone/>
            </a:pPr>
            <a:r>
              <a:rPr lang="en-US" dirty="0" smtClean="0">
                <a:solidFill>
                  <a:srgbClr val="002060"/>
                </a:solidFill>
              </a:rPr>
              <a:t>We aren’t going…</a:t>
            </a:r>
          </a:p>
          <a:p>
            <a:pPr algn="ctr">
              <a:buNone/>
            </a:pPr>
            <a:r>
              <a:rPr lang="en-US" dirty="0" smtClean="0">
                <a:solidFill>
                  <a:srgbClr val="002060"/>
                </a:solidFill>
              </a:rPr>
              <a:t>Are you meeting…?- Yes, I am./No, I’m not.</a:t>
            </a:r>
          </a:p>
          <a:p>
            <a:pPr algn="ctr">
              <a:buNone/>
            </a:pPr>
            <a:r>
              <a:rPr 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V/V3</a:t>
            </a:r>
          </a:p>
          <a:p>
            <a:pPr algn="ctr">
              <a:buNone/>
            </a:pPr>
            <a:r>
              <a:rPr lang="en-US" dirty="0" smtClean="0">
                <a:solidFill>
                  <a:srgbClr val="002060"/>
                </a:solidFill>
              </a:rPr>
              <a:t>I go…/He goes…/They go…</a:t>
            </a:r>
          </a:p>
          <a:p>
            <a:pPr algn="ctr">
              <a:buNone/>
            </a:pPr>
            <a:r>
              <a:rPr lang="en-US" dirty="0" smtClean="0">
                <a:solidFill>
                  <a:srgbClr val="002060"/>
                </a:solidFill>
              </a:rPr>
              <a:t>We don’t play…/She doesn’t play…</a:t>
            </a:r>
          </a:p>
          <a:p>
            <a:pPr algn="ctr">
              <a:buNone/>
            </a:pPr>
            <a:r>
              <a:rPr lang="en-US" dirty="0" smtClean="0">
                <a:solidFill>
                  <a:srgbClr val="002060"/>
                </a:solidFill>
              </a:rPr>
              <a:t>Do you visit…? – Yes, I do./No, I don’t.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6" name="Рисунок 5" descr="cheerleadercheeringmeg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81000" y="1066800"/>
            <a:ext cx="2228850" cy="2514600"/>
          </a:xfrm>
          <a:prstGeom prst="rect">
            <a:avLst/>
          </a:prstGeom>
        </p:spPr>
      </p:pic>
      <p:pic>
        <p:nvPicPr>
          <p:cNvPr id="7" name="Рисунок 6" descr="62354961_11cb2637210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00" y="3200400"/>
            <a:ext cx="2133604" cy="196291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b="1" u="sng" dirty="0" smtClean="0">
                <a:solidFill>
                  <a:srgbClr val="0070C0"/>
                </a:solidFill>
              </a:rPr>
              <a:t>USE:</a:t>
            </a:r>
            <a:endParaRPr lang="ru-RU" b="1" u="sng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 Continuous </a:t>
            </a:r>
            <a:r>
              <a:rPr lang="ru-RU" sz="2400" b="1" dirty="0" smtClean="0">
                <a:solidFill>
                  <a:srgbClr val="002060"/>
                </a:solidFill>
              </a:rPr>
              <a:t>используется для выражения действий, которые точно произойдут в результате договоренности.</a:t>
            </a:r>
          </a:p>
          <a:p>
            <a:pPr>
              <a:buNone/>
            </a:pPr>
            <a:r>
              <a:rPr lang="ru-RU" sz="2400" i="1" dirty="0" smtClean="0">
                <a:solidFill>
                  <a:srgbClr val="002060"/>
                </a:solidFill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</a:rPr>
              <a:t> </a:t>
            </a:r>
            <a:r>
              <a:rPr lang="en-US" sz="2400" i="1" dirty="0" smtClean="0"/>
              <a:t>We </a:t>
            </a:r>
            <a:r>
              <a:rPr lang="en-US" sz="2400" i="1" u="sng" dirty="0" smtClean="0"/>
              <a:t>are going </a:t>
            </a:r>
            <a:r>
              <a:rPr lang="en-US" sz="2400" i="1" dirty="0" smtClean="0"/>
              <a:t>to St. Petersburg tomorrow.</a:t>
            </a:r>
          </a:p>
          <a:p>
            <a:pPr>
              <a:buNone/>
            </a:pPr>
            <a:r>
              <a:rPr lang="en-US" sz="2400" i="1" dirty="0" smtClean="0">
                <a:solidFill>
                  <a:srgbClr val="002060"/>
                </a:solidFill>
              </a:rPr>
              <a:t>  </a:t>
            </a:r>
            <a:r>
              <a:rPr lang="en-US" sz="2400" i="1" dirty="0" smtClean="0"/>
              <a:t>What </a:t>
            </a:r>
            <a:r>
              <a:rPr lang="en-US" sz="2400" i="1" u="sng" dirty="0" smtClean="0"/>
              <a:t>are you doing </a:t>
            </a:r>
            <a:r>
              <a:rPr lang="en-US" sz="2400" i="1" dirty="0" smtClean="0"/>
              <a:t>tonight?</a:t>
            </a:r>
          </a:p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 Simple </a:t>
            </a:r>
            <a:r>
              <a:rPr lang="ru-RU" sz="2400" b="1" dirty="0" smtClean="0">
                <a:solidFill>
                  <a:srgbClr val="002060"/>
                </a:solidFill>
              </a:rPr>
              <a:t>используется для выражения действий, происходящих согласно программе, расписанию.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  </a:t>
            </a:r>
            <a:r>
              <a:rPr lang="en-US" sz="2400" i="1" dirty="0" smtClean="0"/>
              <a:t>My train to Moscow </a:t>
            </a:r>
            <a:r>
              <a:rPr lang="en-US" sz="2400" i="1" u="sng" dirty="0" smtClean="0"/>
              <a:t>leaves</a:t>
            </a:r>
            <a:r>
              <a:rPr lang="en-US" sz="2400" i="1" dirty="0" smtClean="0"/>
              <a:t> at 7.15 am.</a:t>
            </a:r>
          </a:p>
          <a:p>
            <a:pPr>
              <a:buNone/>
            </a:pPr>
            <a:r>
              <a:rPr lang="en-US" sz="2400" b="1" i="1" dirty="0" smtClean="0">
                <a:solidFill>
                  <a:srgbClr val="002060"/>
                </a:solidFill>
              </a:rPr>
              <a:t> </a:t>
            </a:r>
            <a:r>
              <a:rPr lang="en-US" sz="2400" i="1" dirty="0" smtClean="0"/>
              <a:t>The show </a:t>
            </a:r>
            <a:r>
              <a:rPr lang="en-US" sz="2400" i="1" u="sng" dirty="0" smtClean="0"/>
              <a:t>starts</a:t>
            </a:r>
            <a:r>
              <a:rPr lang="en-US" sz="2400" i="1" dirty="0" smtClean="0"/>
              <a:t> at 6pm. Don’t be late!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9" name="Рисунок 8" descr="6a00e54ee8552c883300e54f620e678833-800wi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77000" y="4038600"/>
            <a:ext cx="2514600" cy="2514600"/>
          </a:xfrm>
          <a:prstGeom prst="rect">
            <a:avLst/>
          </a:prstGeom>
          <a:scene3d>
            <a:camera prst="orthographicFront">
              <a:rot lat="0" lon="10799999" rev="0"/>
            </a:camera>
            <a:lightRig rig="threePt" dir="t"/>
          </a:scene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NOTE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219200"/>
            <a:ext cx="8458200" cy="4906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После слов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if,while,before,after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as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soon as, as, </a:t>
            </a:r>
          </a:p>
          <a:p>
            <a:pPr>
              <a:buNone/>
            </a:pP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by the time, when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в придаточном предложении</a:t>
            </a:r>
            <a:endParaRPr lang="en-US" sz="2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400" u="sng" dirty="0" smtClean="0">
                <a:solidFill>
                  <a:srgbClr val="002060"/>
                </a:solidFill>
              </a:rPr>
              <a:t> формы будущего времени не</a:t>
            </a:r>
            <a:r>
              <a:rPr lang="en-US" sz="2400" u="sng" dirty="0" smtClean="0">
                <a:solidFill>
                  <a:srgbClr val="002060"/>
                </a:solidFill>
              </a:rPr>
              <a:t> </a:t>
            </a:r>
            <a:r>
              <a:rPr lang="ru-RU" sz="2400" u="sng" dirty="0" smtClean="0">
                <a:solidFill>
                  <a:srgbClr val="002060"/>
                </a:solidFill>
              </a:rPr>
              <a:t>используются!</a:t>
            </a:r>
            <a:endParaRPr lang="en-US" sz="2400" u="sng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en-U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</a:t>
            </a:r>
            <a:r>
              <a:rPr lang="en-US" sz="2400" i="1" dirty="0" smtClean="0"/>
              <a:t> he </a:t>
            </a:r>
            <a:r>
              <a:rPr lang="en-US" sz="2400" i="1" u="sng" dirty="0" smtClean="0"/>
              <a:t>is</a:t>
            </a:r>
            <a:r>
              <a:rPr lang="en-US" sz="2400" i="1" dirty="0" smtClean="0"/>
              <a:t> late again, </a:t>
            </a:r>
            <a:r>
              <a:rPr lang="en-US" sz="2400" i="1" u="sng" dirty="0" smtClean="0"/>
              <a:t>I’ll be </a:t>
            </a:r>
            <a:r>
              <a:rPr lang="en-US" sz="2400" i="1" dirty="0" smtClean="0"/>
              <a:t>very angry.</a:t>
            </a:r>
          </a:p>
          <a:p>
            <a:pPr>
              <a:buNone/>
            </a:pPr>
            <a:r>
              <a:rPr lang="en-US" sz="2400" i="1" dirty="0" smtClean="0"/>
              <a:t> </a:t>
            </a:r>
            <a:r>
              <a:rPr lang="ru-RU" sz="2400" i="1" dirty="0" smtClean="0"/>
              <a:t> </a:t>
            </a:r>
            <a:r>
              <a:rPr lang="en-US" sz="2400" i="1" u="sng" dirty="0" smtClean="0"/>
              <a:t>I’ll have done </a:t>
            </a:r>
            <a:r>
              <a:rPr lang="en-US" sz="2400" i="1" dirty="0" smtClean="0"/>
              <a:t>my homework </a:t>
            </a:r>
            <a:r>
              <a:rPr lang="en-U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the time </a:t>
            </a:r>
            <a:r>
              <a:rPr lang="en-US" sz="2400" i="1" dirty="0" smtClean="0"/>
              <a:t>my </a:t>
            </a:r>
            <a:endParaRPr lang="ru-RU" sz="2400" i="1" dirty="0" smtClean="0"/>
          </a:p>
          <a:p>
            <a:pPr>
              <a:buNone/>
            </a:pPr>
            <a:r>
              <a:rPr lang="ru-RU" sz="2400" i="1" dirty="0" smtClean="0"/>
              <a:t> </a:t>
            </a:r>
            <a:r>
              <a:rPr lang="en-US" sz="2400" i="1" dirty="0" smtClean="0"/>
              <a:t>parents</a:t>
            </a:r>
            <a:r>
              <a:rPr lang="ru-RU" sz="2400" i="1" dirty="0" smtClean="0"/>
              <a:t> </a:t>
            </a:r>
            <a:r>
              <a:rPr lang="en-US" sz="2400" i="1" u="sng" dirty="0" smtClean="0"/>
              <a:t>come </a:t>
            </a:r>
            <a:r>
              <a:rPr lang="en-US" sz="2400" i="1" dirty="0" smtClean="0"/>
              <a:t>home.</a:t>
            </a:r>
          </a:p>
          <a:p>
            <a:pPr>
              <a:buNone/>
            </a:pPr>
            <a:r>
              <a:rPr lang="en-US" sz="2400" i="1" dirty="0" smtClean="0"/>
              <a:t>They </a:t>
            </a:r>
            <a:r>
              <a:rPr lang="en-US" sz="2400" i="1" u="sng" dirty="0" smtClean="0"/>
              <a:t>won’t leave </a:t>
            </a:r>
            <a:r>
              <a:rPr lang="en-U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until t</a:t>
            </a:r>
            <a:r>
              <a:rPr lang="en-US" sz="2400" i="1" dirty="0" smtClean="0"/>
              <a:t>hey  f</a:t>
            </a:r>
            <a:r>
              <a:rPr lang="en-US" sz="2400" i="1" u="sng" dirty="0" smtClean="0"/>
              <a:t>inish</a:t>
            </a:r>
            <a:r>
              <a:rPr lang="en-US" sz="2400" i="1" dirty="0" smtClean="0"/>
              <a:t> their work.</a:t>
            </a:r>
            <a:endParaRPr lang="ru-RU" sz="2400" i="1" dirty="0"/>
          </a:p>
        </p:txBody>
      </p:sp>
      <p:pic>
        <p:nvPicPr>
          <p:cNvPr id="4" name="Рисунок 3" descr="4448d2259f46d416a853e26e7dcd31e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86400" y="0"/>
            <a:ext cx="695325" cy="1447800"/>
          </a:xfrm>
          <a:prstGeom prst="rect">
            <a:avLst/>
          </a:prstGeom>
        </p:spPr>
      </p:pic>
      <p:pic>
        <p:nvPicPr>
          <p:cNvPr id="5" name="Рисунок 4" descr="3293709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4724400"/>
            <a:ext cx="1752600" cy="194429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smtClean="0">
                <a:solidFill>
                  <a:srgbClr val="0070C0"/>
                </a:solidFill>
              </a:rPr>
              <a:t>So Much For The Theory!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4" name="Содержимое 3" descr="5.12517252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43200" y="1600200"/>
            <a:ext cx="3519488" cy="488372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28601"/>
            <a:ext cx="7772400" cy="609599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Let’s Practice!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762000"/>
            <a:ext cx="8229600" cy="5943600"/>
          </a:xfrm>
        </p:spPr>
        <p:txBody>
          <a:bodyPr>
            <a:normAutofit/>
          </a:bodyPr>
          <a:lstStyle/>
          <a:p>
            <a:pPr marL="514350" indent="-514350" algn="l">
              <a:buAutoNum type="romanUcPeriod"/>
            </a:pP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Explain the use of the tense forms:</a:t>
            </a:r>
          </a:p>
          <a:p>
            <a:pPr marL="514350" indent="-514350" algn="l"/>
            <a:r>
              <a:rPr lang="en-US" sz="2400" b="1" dirty="0" smtClean="0">
                <a:solidFill>
                  <a:schemeClr val="tx1"/>
                </a:solidFill>
              </a:rPr>
              <a:t>   </a:t>
            </a:r>
            <a:r>
              <a:rPr lang="en-US" sz="2400" dirty="0" smtClean="0">
                <a:solidFill>
                  <a:schemeClr val="tx1"/>
                </a:solidFill>
              </a:rPr>
              <a:t>1. They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 going </a:t>
            </a:r>
            <a:r>
              <a:rPr lang="en-US" sz="2400" b="1" dirty="0" smtClean="0">
                <a:solidFill>
                  <a:schemeClr val="tx1"/>
                </a:solidFill>
              </a:rPr>
              <a:t>to </a:t>
            </a:r>
            <a:r>
              <a:rPr lang="en-US" sz="2400" dirty="0" smtClean="0">
                <a:solidFill>
                  <a:schemeClr val="tx1"/>
                </a:solidFill>
              </a:rPr>
              <a:t>play golf this afternoon.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   2. By the time you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wake</a:t>
            </a:r>
            <a:r>
              <a:rPr lang="en-US" sz="2400" dirty="0" smtClean="0">
                <a:solidFill>
                  <a:schemeClr val="tx1"/>
                </a:solidFill>
              </a:rPr>
              <a:t> up, Mum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 have cooked </a:t>
            </a:r>
            <a:r>
              <a:rPr lang="en-US" sz="2400" dirty="0" smtClean="0">
                <a:solidFill>
                  <a:schemeClr val="tx1"/>
                </a:solidFill>
              </a:rPr>
              <a:t>breakfast.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   3.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Sam’s flying </a:t>
            </a:r>
            <a:r>
              <a:rPr lang="en-US" sz="2400" dirty="0" smtClean="0">
                <a:solidFill>
                  <a:schemeClr val="tx1"/>
                </a:solidFill>
              </a:rPr>
              <a:t>to China in two days.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   4. Don’t worry,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I’ll help </a:t>
            </a:r>
            <a:r>
              <a:rPr lang="en-US" sz="2400" dirty="0" smtClean="0">
                <a:solidFill>
                  <a:schemeClr val="tx1"/>
                </a:solidFill>
              </a:rPr>
              <a:t>you with your test.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   5. Tomorrow at 5pm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we’ll be driving </a:t>
            </a:r>
            <a:r>
              <a:rPr lang="en-US" sz="2400" dirty="0" smtClean="0">
                <a:solidFill>
                  <a:schemeClr val="tx1"/>
                </a:solidFill>
              </a:rPr>
              <a:t>to the country.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   6. -When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does</a:t>
            </a:r>
            <a:r>
              <a:rPr lang="en-US" sz="2400" dirty="0" smtClean="0">
                <a:solidFill>
                  <a:schemeClr val="tx1"/>
                </a:solidFill>
              </a:rPr>
              <a:t> the film </a:t>
            </a:r>
            <a:r>
              <a:rPr lang="en-US" sz="2400" b="1" dirty="0" smtClean="0">
                <a:solidFill>
                  <a:schemeClr val="tx1"/>
                </a:solidFill>
              </a:rPr>
              <a:t>start</a:t>
            </a:r>
            <a:r>
              <a:rPr lang="en-US" sz="2400" dirty="0" smtClean="0">
                <a:solidFill>
                  <a:schemeClr val="tx1"/>
                </a:solidFill>
              </a:rPr>
              <a:t>? – At 7.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   7. I hope Mike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won’t forget </a:t>
            </a:r>
            <a:r>
              <a:rPr lang="en-US" sz="2400" dirty="0" smtClean="0">
                <a:solidFill>
                  <a:schemeClr val="tx1"/>
                </a:solidFill>
              </a:rPr>
              <a:t>to bring his laptop.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   8. Sue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 have written </a:t>
            </a:r>
            <a:r>
              <a:rPr lang="en-US" sz="2400" dirty="0" smtClean="0">
                <a:solidFill>
                  <a:schemeClr val="tx1"/>
                </a:solidFill>
              </a:rPr>
              <a:t>the essay before her friends come.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   9. What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 you be doing </a:t>
            </a:r>
            <a:r>
              <a:rPr lang="en-US" sz="2400" dirty="0" smtClean="0">
                <a:solidFill>
                  <a:schemeClr val="tx1"/>
                </a:solidFill>
              </a:rPr>
              <a:t>on Sunday at 2pm?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 10. I’m so thirsty! </a:t>
            </a: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I’ll have </a:t>
            </a:r>
            <a:r>
              <a:rPr lang="en-US" sz="2400" dirty="0" smtClean="0">
                <a:solidFill>
                  <a:schemeClr val="tx1"/>
                </a:solidFill>
              </a:rPr>
              <a:t>a glass of water.</a:t>
            </a:r>
          </a:p>
          <a:p>
            <a:pPr marL="457200" indent="-457200" algn="l"/>
            <a:endParaRPr lang="en-US" sz="2400" dirty="0" smtClean="0">
              <a:solidFill>
                <a:schemeClr val="tx1"/>
              </a:solidFill>
            </a:endParaRPr>
          </a:p>
        </p:txBody>
      </p:sp>
      <p:pic>
        <p:nvPicPr>
          <p:cNvPr id="4" name="Содержимое 5" descr="Crayons-1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53200" y="0"/>
            <a:ext cx="857250" cy="8572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2401"/>
            <a:ext cx="7772400" cy="457199"/>
          </a:xfrm>
        </p:spPr>
        <p:txBody>
          <a:bodyPr>
            <a:noAutofit/>
          </a:bodyPr>
          <a:lstStyle/>
          <a:p>
            <a:pPr algn="l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II. Make up sentences using the given words: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800" y="685800"/>
            <a:ext cx="8534400" cy="5791200"/>
          </a:xfrm>
        </p:spPr>
        <p:txBody>
          <a:bodyPr>
            <a:normAutofit/>
          </a:bodyPr>
          <a:lstStyle/>
          <a:p>
            <a:pPr marL="457200" indent="-457200" algn="l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the/going/we/country/summer/in/are/to/spend.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 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are going to spend summer in the country. 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2.you/have/work/the/your/will/show/finished/before/starts?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 you have finished your work before the show starts?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3.bad/a/if/he/homework/will/do/get/his/doesn’t/he/mark.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he doesn’t do his homework, he will get a bad mark.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4. are/party/my/throwing/on/friends/a/Saturday .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 friends are throwing a party on Saturday.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</a:rPr>
              <a:t>5. sea/this/I/be/in/’</a:t>
            </a:r>
            <a:r>
              <a:rPr lang="en-US" sz="2400" dirty="0" err="1" smtClean="0">
                <a:solidFill>
                  <a:schemeClr val="tx1"/>
                </a:solidFill>
              </a:rPr>
              <a:t>ll</a:t>
            </a:r>
            <a:r>
              <a:rPr lang="en-US" sz="2400" dirty="0" smtClean="0">
                <a:solidFill>
                  <a:schemeClr val="tx1"/>
                </a:solidFill>
              </a:rPr>
              <a:t>/week/swimming/the/next/time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457200" indent="-457200" algn="l"/>
            <a: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 time next week I’ll be swimming in the sea.</a:t>
            </a:r>
          </a:p>
          <a:p>
            <a:pPr marL="457200" indent="-457200" algn="l"/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686117ew8f5uzqp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43253" y="5181600"/>
            <a:ext cx="1300747" cy="142581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28601"/>
            <a:ext cx="7772400" cy="380999"/>
          </a:xfrm>
        </p:spPr>
        <p:txBody>
          <a:bodyPr>
            <a:noAutofit/>
          </a:bodyPr>
          <a:lstStyle/>
          <a:p>
            <a:pPr algn="l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III. Put the verbs in brackets in the correct form: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685800"/>
            <a:ext cx="8382000" cy="5715000"/>
          </a:xfrm>
        </p:spPr>
        <p:txBody>
          <a:bodyPr>
            <a:normAutofit/>
          </a:bodyPr>
          <a:lstStyle/>
          <a:p>
            <a:pPr marL="457200" indent="-457200" algn="l">
              <a:buAutoNum type="arabicPeriod"/>
            </a:pPr>
            <a:r>
              <a:rPr lang="en-US" sz="2600" dirty="0" smtClean="0">
                <a:solidFill>
                  <a:schemeClr val="tx1"/>
                </a:solidFill>
              </a:rPr>
              <a:t>Kate ______________ (paint) the house by 3pm tomorrow.</a:t>
            </a:r>
          </a:p>
          <a:p>
            <a:pPr marL="457200" indent="-457200" algn="l"/>
            <a:r>
              <a:rPr lang="en-US" sz="2600" dirty="0" smtClean="0">
                <a:solidFill>
                  <a:schemeClr val="tx1"/>
                </a:solidFill>
              </a:rPr>
              <a:t>2. If you can’t do it yourself, I ________ (help) you.</a:t>
            </a:r>
          </a:p>
          <a:p>
            <a:pPr marL="457200" indent="-457200" algn="l"/>
            <a:r>
              <a:rPr lang="en-US" sz="2600" dirty="0" smtClean="0">
                <a:solidFill>
                  <a:schemeClr val="tx1"/>
                </a:solidFill>
              </a:rPr>
              <a:t>3. Look! That child _____________ (fall)!</a:t>
            </a:r>
          </a:p>
          <a:p>
            <a:pPr marL="457200" indent="-457200" algn="l"/>
            <a:r>
              <a:rPr lang="en-US" sz="2600" dirty="0" smtClean="0">
                <a:solidFill>
                  <a:schemeClr val="tx1"/>
                </a:solidFill>
              </a:rPr>
              <a:t>4. The Parkers __________ (leave) for Egypt tonight.</a:t>
            </a:r>
          </a:p>
          <a:p>
            <a:pPr marL="457200" indent="-457200" algn="l"/>
            <a:r>
              <a:rPr lang="en-US" sz="2600" dirty="0" smtClean="0">
                <a:solidFill>
                  <a:schemeClr val="tx1"/>
                </a:solidFill>
              </a:rPr>
              <a:t>5. I _______________ (finish) my composition until late in the evening.</a:t>
            </a:r>
          </a:p>
          <a:p>
            <a:pPr marL="457200" indent="-457200" algn="l"/>
            <a:r>
              <a:rPr lang="en-US" sz="2600" dirty="0" smtClean="0">
                <a:solidFill>
                  <a:schemeClr val="tx1"/>
                </a:solidFill>
              </a:rPr>
              <a:t>6. Tom _____________ (dance) at the party at 9pm on Saturday.</a:t>
            </a:r>
          </a:p>
          <a:p>
            <a:pPr marL="457200" indent="-457200" algn="l"/>
            <a:endParaRPr lang="en-US" sz="2400" dirty="0" smtClean="0">
              <a:solidFill>
                <a:schemeClr val="tx1"/>
              </a:solidFill>
            </a:endParaRPr>
          </a:p>
          <a:p>
            <a:pPr marL="457200" indent="-457200" algn="l"/>
            <a:endParaRPr lang="en-US" sz="2400" dirty="0" smtClean="0">
              <a:solidFill>
                <a:schemeClr val="tx1"/>
              </a:solidFill>
            </a:endParaRPr>
          </a:p>
          <a:p>
            <a:pPr marL="457200" indent="-457200" algn="l"/>
            <a:endParaRPr lang="en-US" sz="2400" dirty="0" smtClean="0">
              <a:solidFill>
                <a:schemeClr val="tx1"/>
              </a:solidFill>
            </a:endParaRPr>
          </a:p>
          <a:p>
            <a:pPr marL="457200" indent="-457200" algn="l"/>
            <a:endParaRPr lang="en-US" sz="2400" dirty="0" smtClean="0">
              <a:solidFill>
                <a:schemeClr val="tx1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52400" y="5715000"/>
            <a:ext cx="3276600" cy="3810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lumMod val="20000"/>
                <a:lumOff val="8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will have painted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124200" y="5715000"/>
            <a:ext cx="2819400" cy="3810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will help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257800" y="5715000"/>
            <a:ext cx="2971800" cy="3810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is going to fall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52400" y="6172200"/>
            <a:ext cx="2514600" cy="4572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are leaving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286000" y="6248400"/>
            <a:ext cx="4191000" cy="3810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won’t have finished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791200" y="6248400"/>
            <a:ext cx="3200400" cy="4572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will be dancing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518428_w640_h640_schoolbook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00" y="4679523"/>
            <a:ext cx="7772400" cy="21784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0.1125 -0.72778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" y="-3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0.1625 -0.60555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" y="-3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-0.2375 -0.53889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" y="-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24583 -0.53333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" y="-2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-0.22917 -0.47222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" y="-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50833 -0.35555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" y="-1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2400"/>
            <a:ext cx="7772400" cy="380999"/>
          </a:xfrm>
        </p:spPr>
        <p:txBody>
          <a:bodyPr>
            <a:noAutofit/>
          </a:bodyPr>
          <a:lstStyle/>
          <a:p>
            <a:pPr algn="l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IV. Choose the correct item: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533400"/>
            <a:ext cx="8305800" cy="6019800"/>
          </a:xfrm>
        </p:spPr>
        <p:txBody>
          <a:bodyPr>
            <a:normAutofit/>
          </a:bodyPr>
          <a:lstStyle/>
          <a:p>
            <a:pPr marL="457200" indent="-457200" algn="l">
              <a:buAutoNum type="arabicPeriod"/>
            </a:pPr>
            <a:r>
              <a:rPr lang="en-US" sz="2000" dirty="0" smtClean="0">
                <a:solidFill>
                  <a:schemeClr val="tx1"/>
                </a:solidFill>
              </a:rPr>
              <a:t>He _______________ to New York this time tomorrow.</a:t>
            </a:r>
          </a:p>
          <a:p>
            <a:pPr marL="457200" indent="-457200" algn="just"/>
            <a:r>
              <a:rPr lang="en-US" sz="2000" dirty="0" smtClean="0">
                <a:solidFill>
                  <a:schemeClr val="tx1"/>
                </a:solidFill>
              </a:rPr>
              <a:t>  </a:t>
            </a:r>
          </a:p>
          <a:p>
            <a:pPr marL="457200" indent="-457200" algn="just"/>
            <a:endParaRPr lang="en-US" sz="2000" dirty="0" smtClean="0">
              <a:solidFill>
                <a:schemeClr val="tx1"/>
              </a:solidFill>
            </a:endParaRPr>
          </a:p>
          <a:p>
            <a:pPr marL="457200" indent="-457200" algn="just"/>
            <a:r>
              <a:rPr lang="en-US" sz="2000" dirty="0" smtClean="0">
                <a:solidFill>
                  <a:schemeClr val="tx1"/>
                </a:solidFill>
              </a:rPr>
              <a:t>2. If Roy _____________ call his girlfriend, she will be angry.</a:t>
            </a:r>
          </a:p>
          <a:p>
            <a:pPr marL="457200" indent="-457200" algn="just"/>
            <a:endParaRPr lang="en-US" sz="2000" dirty="0" smtClean="0">
              <a:solidFill>
                <a:schemeClr val="tx1"/>
              </a:solidFill>
            </a:endParaRPr>
          </a:p>
          <a:p>
            <a:pPr marL="457200" indent="-457200" algn="just"/>
            <a:endParaRPr lang="en-US" sz="2000" dirty="0" smtClean="0">
              <a:solidFill>
                <a:schemeClr val="tx1"/>
              </a:solidFill>
            </a:endParaRPr>
          </a:p>
          <a:p>
            <a:pPr marL="457200" indent="-457200" algn="just"/>
            <a:r>
              <a:rPr lang="en-US" sz="2000" dirty="0" smtClean="0">
                <a:solidFill>
                  <a:schemeClr val="tx1"/>
                </a:solidFill>
              </a:rPr>
              <a:t>3</a:t>
            </a:r>
            <a:r>
              <a:rPr lang="en-US" sz="2000" dirty="0" smtClean="0">
                <a:solidFill>
                  <a:schemeClr val="tx1"/>
                </a:solidFill>
              </a:rPr>
              <a:t>. </a:t>
            </a:r>
            <a:r>
              <a:rPr lang="en-US" sz="2000" dirty="0" smtClean="0">
                <a:solidFill>
                  <a:schemeClr val="tx1"/>
                </a:solidFill>
              </a:rPr>
              <a:t>What will you have done _________ ____ you leave for school</a:t>
            </a:r>
            <a:r>
              <a:rPr lang="en-US" sz="2000" dirty="0" smtClean="0">
                <a:solidFill>
                  <a:schemeClr val="tx1"/>
                </a:solidFill>
              </a:rPr>
              <a:t>?</a:t>
            </a:r>
            <a:endParaRPr lang="ru-RU" sz="2000" dirty="0" smtClean="0">
              <a:solidFill>
                <a:schemeClr val="tx1"/>
              </a:solidFill>
            </a:endParaRPr>
          </a:p>
          <a:p>
            <a:pPr marL="457200" indent="-457200" algn="just"/>
            <a:endParaRPr lang="ru-RU" sz="2000" dirty="0" smtClean="0">
              <a:solidFill>
                <a:schemeClr val="tx1"/>
              </a:solidFill>
            </a:endParaRPr>
          </a:p>
          <a:p>
            <a:pPr marL="457200" indent="-457200" algn="just"/>
            <a:endParaRPr lang="ru-RU" sz="2000" dirty="0" smtClean="0">
              <a:solidFill>
                <a:schemeClr val="tx1"/>
              </a:solidFill>
            </a:endParaRPr>
          </a:p>
          <a:p>
            <a:pPr marL="457200" indent="-457200" algn="just"/>
            <a:r>
              <a:rPr lang="ru-RU" sz="2000" dirty="0" smtClean="0">
                <a:solidFill>
                  <a:schemeClr val="tx1"/>
                </a:solidFill>
              </a:rPr>
              <a:t>4. </a:t>
            </a:r>
            <a:r>
              <a:rPr lang="en-US" sz="2000" dirty="0" smtClean="0">
                <a:solidFill>
                  <a:schemeClr val="tx1"/>
                </a:solidFill>
              </a:rPr>
              <a:t>Mike and Tom have entered the Linguistic University. They ____________ become </a:t>
            </a:r>
            <a:r>
              <a:rPr lang="en-US" sz="2000" dirty="0" smtClean="0">
                <a:solidFill>
                  <a:schemeClr val="tx1"/>
                </a:solidFill>
              </a:rPr>
              <a:t>i</a:t>
            </a:r>
            <a:r>
              <a:rPr lang="en-US" sz="2000" dirty="0" smtClean="0">
                <a:solidFill>
                  <a:schemeClr val="tx1"/>
                </a:solidFill>
              </a:rPr>
              <a:t>nterpreters.</a:t>
            </a:r>
          </a:p>
          <a:p>
            <a:pPr marL="457200" indent="-457200" algn="just"/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</a:p>
          <a:p>
            <a:pPr marL="457200" indent="-457200" algn="just"/>
            <a:endParaRPr lang="en-US" sz="2000" dirty="0" smtClean="0">
              <a:solidFill>
                <a:schemeClr val="tx1"/>
              </a:solidFill>
            </a:endParaRPr>
          </a:p>
          <a:p>
            <a:pPr marL="457200" indent="-457200" algn="just"/>
            <a:r>
              <a:rPr lang="en-US" sz="2000" dirty="0" smtClean="0">
                <a:solidFill>
                  <a:schemeClr val="tx1"/>
                </a:solidFill>
              </a:rPr>
              <a:t>  </a:t>
            </a:r>
            <a:r>
              <a:rPr lang="en-US" sz="2000" dirty="0" smtClean="0">
                <a:solidFill>
                  <a:schemeClr val="tx1"/>
                </a:solidFill>
              </a:rPr>
              <a:t>5. The mechanic ___________________ the car till next Tuesday.</a:t>
            </a:r>
          </a:p>
          <a:p>
            <a:pPr marL="457200" indent="-457200" algn="just"/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endParaRPr lang="en-US" sz="2000" dirty="0" smtClean="0">
              <a:solidFill>
                <a:schemeClr val="tx1"/>
              </a:solidFill>
            </a:endParaRPr>
          </a:p>
          <a:p>
            <a:pPr marL="457200" indent="-457200" algn="just"/>
            <a:r>
              <a:rPr lang="en-US" sz="2000" dirty="0" smtClean="0">
                <a:solidFill>
                  <a:schemeClr val="tx1"/>
                </a:solidFill>
              </a:rPr>
              <a:t>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3400" y="990600"/>
            <a:ext cx="2133600" cy="381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hlinkClick r:id="rId2" action="ppaction://hlinksldjump"/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  <a:hlinkClick r:id="rId2" action="ppaction://hlinksldjump"/>
              </a:rPr>
              <a:t>A. is flying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24200" y="990600"/>
            <a:ext cx="2362200" cy="381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hlinkClick r:id="rId3" action="ppaction://hlinksldjump"/>
              </a:rPr>
              <a:t>B. will be flying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72200" y="990600"/>
            <a:ext cx="2362200" cy="381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92D050"/>
                </a:solidFill>
                <a:hlinkClick r:id="rId2" action="ppaction://hlinksldjump"/>
              </a:rPr>
              <a:t>C. is going to fly</a:t>
            </a:r>
            <a:endParaRPr lang="ru-RU" sz="2000" b="1" dirty="0">
              <a:solidFill>
                <a:srgbClr val="92D05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5800" y="2133600"/>
            <a:ext cx="2133600" cy="4572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hlinkClick r:id="rId2" action="ppaction://hlinksldjump"/>
              </a:rPr>
              <a:t>A. won’t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29000" y="2133600"/>
            <a:ext cx="2057400" cy="381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hlinkClick r:id="rId2" action="ppaction://hlinksldjump"/>
              </a:rPr>
              <a:t>B. don’t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43600" y="2133600"/>
            <a:ext cx="1905000" cy="381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hlinkClick r:id="rId3" action="ppaction://hlinksldjump"/>
              </a:rPr>
              <a:t>C. doesn’t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62000" y="3124200"/>
            <a:ext cx="2438400" cy="381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/>
              <a:t>     </a:t>
            </a:r>
            <a:r>
              <a:rPr lang="en-US" sz="2000" b="1" dirty="0" smtClean="0">
                <a:solidFill>
                  <a:schemeClr val="tx1"/>
                </a:solidFill>
                <a:hlinkClick r:id="rId2" action="ppaction://hlinksldjump"/>
              </a:rPr>
              <a:t>A. until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33800" y="3124200"/>
            <a:ext cx="1752600" cy="381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505200" y="3200400"/>
            <a:ext cx="2133600" cy="2286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hlinkClick r:id="rId3" action="ppaction://hlinksldjump"/>
              </a:rPr>
              <a:t>B. by the time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172200" y="3124200"/>
            <a:ext cx="2209800" cy="4572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hlinkClick r:id="rId2" action="ppaction://hlinksldjump"/>
              </a:rPr>
              <a:t>C. after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14400" y="4572000"/>
            <a:ext cx="2133600" cy="6096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hlinkClick r:id="rId3" action="ppaction://hlinksldjump"/>
              </a:rPr>
              <a:t>A. </a:t>
            </a:r>
            <a:r>
              <a:rPr lang="en-US" sz="2000" b="1" dirty="0" smtClean="0">
                <a:solidFill>
                  <a:schemeClr val="tx1"/>
                </a:solidFill>
                <a:hlinkClick r:id="rId3" action="ppaction://hlinksldjump"/>
              </a:rPr>
              <a:t>a</a:t>
            </a:r>
            <a:r>
              <a:rPr lang="en-US" sz="2000" b="1" dirty="0" smtClean="0">
                <a:solidFill>
                  <a:schemeClr val="tx1"/>
                </a:solidFill>
                <a:hlinkClick r:id="rId3" action="ppaction://hlinksldjump"/>
              </a:rPr>
              <a:t>re going to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81400" y="4572000"/>
            <a:ext cx="2209800" cy="6096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hlinkClick r:id="rId2" action="ppaction://hlinksldjump"/>
              </a:rPr>
              <a:t>B. </a:t>
            </a:r>
            <a:r>
              <a:rPr lang="en-US" sz="2000" b="1" dirty="0" smtClean="0">
                <a:solidFill>
                  <a:schemeClr val="tx1"/>
                </a:solidFill>
                <a:hlinkClick r:id="rId2" action="ppaction://hlinksldjump"/>
              </a:rPr>
              <a:t>w</a:t>
            </a:r>
            <a:r>
              <a:rPr lang="en-US" sz="2000" b="1" dirty="0" smtClean="0">
                <a:solidFill>
                  <a:schemeClr val="tx1"/>
                </a:solidFill>
                <a:hlinkClick r:id="rId2" action="ppaction://hlinksldjump"/>
              </a:rPr>
              <a:t>ill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19800" y="4495800"/>
            <a:ext cx="26670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hlinkClick r:id="rId2" action="ppaction://hlinksldjump"/>
              </a:rPr>
              <a:t>C. will be becoming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14400" y="5638800"/>
            <a:ext cx="2057400" cy="6096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hlinkClick r:id="rId2" action="ppaction://hlinksldjump"/>
              </a:rPr>
              <a:t>A. won’t fix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505200" y="5715000"/>
            <a:ext cx="2438400" cy="5334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hlinkClick r:id="rId2" action="ppaction://hlinksldjump"/>
              </a:rPr>
              <a:t>B. will have fixed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019800" y="5715000"/>
            <a:ext cx="2743200" cy="4572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hlinkClick r:id="rId3" action="ppaction://hlinksldjump"/>
              </a:rPr>
              <a:t>C. won’t have fixed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-0.2085 -0.07222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-0.49584 -0.08333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" y="-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.01667 -0.06111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" y="-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-0.03334 -0.08889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36666 -0.08889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" y="-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7" grpId="0" animBg="1"/>
      <p:bldP spid="14" grpId="0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536575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sldjump"/>
              </a:rPr>
              <a:t>You did well!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95400" y="5638800"/>
            <a:ext cx="6400800" cy="914400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C00000"/>
                </a:solidFill>
                <a:hlinkClick r:id="rId3" action="ppaction://hlinksldjump"/>
              </a:rPr>
              <a:t>Study harder!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6" name="Рисунок 5" descr="3272880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0400" y="1524000"/>
            <a:ext cx="2775799" cy="3962400"/>
          </a:xfrm>
          <a:prstGeom prst="rect">
            <a:avLst/>
          </a:prstGeom>
        </p:spPr>
      </p:pic>
      <p:pic>
        <p:nvPicPr>
          <p:cNvPr id="11" name="Рисунок 10" descr="67820804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19200" y="152400"/>
            <a:ext cx="1028700" cy="1276350"/>
          </a:xfrm>
          <a:prstGeom prst="rect">
            <a:avLst/>
          </a:prstGeom>
        </p:spPr>
      </p:pic>
      <p:pic>
        <p:nvPicPr>
          <p:cNvPr id="16" name="Рисунок 15" descr="knigi-7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58000" y="5334000"/>
            <a:ext cx="1276350" cy="1143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English Lesson Plans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52400"/>
            <a:ext cx="6400800" cy="6187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 descr="46397116_3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34000" y="990600"/>
            <a:ext cx="1775565" cy="4800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v.strane.nevyuchennyx.urokov.0-01-361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  <a:ln>
            <a:solidFill>
              <a:srgbClr val="0070C0"/>
            </a:solidFill>
          </a:ln>
          <a:scene3d>
            <a:camera prst="orthographicFront">
              <a:rot lat="0" lon="0" rev="0"/>
            </a:camera>
            <a:lightRig rig="threePt" dir="t"/>
          </a:scene3d>
          <a:sp3d extrusionH="76200">
            <a:bevelT w="260350" h="241300" prst="divot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9031459_29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4600" y="1981200"/>
            <a:ext cx="3874770" cy="2152650"/>
          </a:xfrm>
          <a:prstGeom prst="rect">
            <a:avLst/>
          </a:prstGeom>
        </p:spPr>
      </p:pic>
      <p:pic>
        <p:nvPicPr>
          <p:cNvPr id="3" name="Рисунок 2" descr="home.gif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67599" y="5486400"/>
            <a:ext cx="1277257" cy="838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00200"/>
            <a:ext cx="8229600" cy="32766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ALL RIGHT!!!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 descr="7161161f2a19da09275eeca0d7462ec3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29400" y="1981200"/>
            <a:ext cx="1498810" cy="21336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MS900069321[1]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WRONG!!!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Содержимое 3" descr="7841.gif">
            <a:hlinkClick r:id="rId3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2743200" y="1524000"/>
            <a:ext cx="3657600" cy="3594894"/>
          </a:xfrm>
        </p:spPr>
      </p:pic>
    </p:spTree>
  </p:cSld>
  <p:clrMapOvr>
    <a:masterClrMapping/>
  </p:clrMapOvr>
  <p:transition>
    <p:sndAc>
      <p:stSnd>
        <p:snd r:embed="rId2" name="MS900069788[1]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1347</TotalTime>
  <Words>1301</Words>
  <Application>Microsoft Office PowerPoint</Application>
  <PresentationFormat>Экран (4:3)</PresentationFormat>
  <Paragraphs>173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THE FUTURE TENSES</vt:lpstr>
      <vt:lpstr>FUTURE SIMPLE</vt:lpstr>
      <vt:lpstr>USE:</vt:lpstr>
      <vt:lpstr>FUTURE CONTINUOUS</vt:lpstr>
      <vt:lpstr>USE:</vt:lpstr>
      <vt:lpstr>FUTURE PERFECT</vt:lpstr>
      <vt:lpstr>USE:</vt:lpstr>
      <vt:lpstr>TO BE GOING TO</vt:lpstr>
      <vt:lpstr>USE:</vt:lpstr>
      <vt:lpstr>Present Continuous/Present Simple</vt:lpstr>
      <vt:lpstr>USE:</vt:lpstr>
      <vt:lpstr>NOTE</vt:lpstr>
      <vt:lpstr>So Much For The Theory!</vt:lpstr>
      <vt:lpstr>Let’s Practice! </vt:lpstr>
      <vt:lpstr>II. Make up sentences using the given words:</vt:lpstr>
      <vt:lpstr>III. Put the verbs in brackets in the correct form:</vt:lpstr>
      <vt:lpstr> IV. Choose the correct item:</vt:lpstr>
      <vt:lpstr>You did well!</vt:lpstr>
      <vt:lpstr>Слайд 19</vt:lpstr>
      <vt:lpstr>Слайд 20</vt:lpstr>
      <vt:lpstr>Слайд 21</vt:lpstr>
      <vt:lpstr>ALL RIGHT!!!</vt:lpstr>
      <vt:lpstr>WRONG!!!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FUTURE TENSES</dc:title>
  <dc:creator>1</dc:creator>
  <cp:lastModifiedBy>1</cp:lastModifiedBy>
  <cp:revision>144</cp:revision>
  <dcterms:created xsi:type="dcterms:W3CDTF">2011-02-01T11:25:08Z</dcterms:created>
  <dcterms:modified xsi:type="dcterms:W3CDTF">2011-02-05T22:08:19Z</dcterms:modified>
</cp:coreProperties>
</file>